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ts val="21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443728"/>
        </a:solidFill>
        <a:effectLst/>
        <a:uFillTx/>
        <a:latin typeface="Open Sans"/>
        <a:ea typeface="Open Sans"/>
        <a:cs typeface="Open Sans"/>
        <a:sym typeface="Open Sans"/>
      </a:defRPr>
    </a:lvl1pPr>
    <a:lvl2pPr marL="0" marR="0" indent="0" algn="l" defTabSz="914400" rtl="0" fontAlgn="auto" latinLnBrk="0" hangingPunct="0">
      <a:lnSpc>
        <a:spcPts val="21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443728"/>
        </a:solidFill>
        <a:effectLst/>
        <a:uFillTx/>
        <a:latin typeface="Open Sans"/>
        <a:ea typeface="Open Sans"/>
        <a:cs typeface="Open Sans"/>
        <a:sym typeface="Open Sans"/>
      </a:defRPr>
    </a:lvl2pPr>
    <a:lvl3pPr marL="0" marR="0" indent="0" algn="l" defTabSz="914400" rtl="0" fontAlgn="auto" latinLnBrk="0" hangingPunct="0">
      <a:lnSpc>
        <a:spcPts val="21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443728"/>
        </a:solidFill>
        <a:effectLst/>
        <a:uFillTx/>
        <a:latin typeface="Open Sans"/>
        <a:ea typeface="Open Sans"/>
        <a:cs typeface="Open Sans"/>
        <a:sym typeface="Open Sans"/>
      </a:defRPr>
    </a:lvl3pPr>
    <a:lvl4pPr marL="0" marR="0" indent="0" algn="l" defTabSz="914400" rtl="0" fontAlgn="auto" latinLnBrk="0" hangingPunct="0">
      <a:lnSpc>
        <a:spcPts val="21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443728"/>
        </a:solidFill>
        <a:effectLst/>
        <a:uFillTx/>
        <a:latin typeface="Open Sans"/>
        <a:ea typeface="Open Sans"/>
        <a:cs typeface="Open Sans"/>
        <a:sym typeface="Open Sans"/>
      </a:defRPr>
    </a:lvl4pPr>
    <a:lvl5pPr marL="0" marR="0" indent="0" algn="l" defTabSz="914400" rtl="0" fontAlgn="auto" latinLnBrk="0" hangingPunct="0">
      <a:lnSpc>
        <a:spcPts val="21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443728"/>
        </a:solidFill>
        <a:effectLst/>
        <a:uFillTx/>
        <a:latin typeface="Open Sans"/>
        <a:ea typeface="Open Sans"/>
        <a:cs typeface="Open Sans"/>
        <a:sym typeface="Open Sans"/>
      </a:defRPr>
    </a:lvl5pPr>
    <a:lvl6pPr marL="0" marR="0" indent="0" algn="l" defTabSz="914400" rtl="0" fontAlgn="auto" latinLnBrk="0" hangingPunct="0">
      <a:lnSpc>
        <a:spcPts val="21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443728"/>
        </a:solidFill>
        <a:effectLst/>
        <a:uFillTx/>
        <a:latin typeface="Open Sans"/>
        <a:ea typeface="Open Sans"/>
        <a:cs typeface="Open Sans"/>
        <a:sym typeface="Open Sans"/>
      </a:defRPr>
    </a:lvl6pPr>
    <a:lvl7pPr marL="0" marR="0" indent="0" algn="l" defTabSz="914400" rtl="0" fontAlgn="auto" latinLnBrk="0" hangingPunct="0">
      <a:lnSpc>
        <a:spcPts val="21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443728"/>
        </a:solidFill>
        <a:effectLst/>
        <a:uFillTx/>
        <a:latin typeface="Open Sans"/>
        <a:ea typeface="Open Sans"/>
        <a:cs typeface="Open Sans"/>
        <a:sym typeface="Open Sans"/>
      </a:defRPr>
    </a:lvl7pPr>
    <a:lvl8pPr marL="0" marR="0" indent="0" algn="l" defTabSz="914400" rtl="0" fontAlgn="auto" latinLnBrk="0" hangingPunct="0">
      <a:lnSpc>
        <a:spcPts val="21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443728"/>
        </a:solidFill>
        <a:effectLst/>
        <a:uFillTx/>
        <a:latin typeface="Open Sans"/>
        <a:ea typeface="Open Sans"/>
        <a:cs typeface="Open Sans"/>
        <a:sym typeface="Open Sans"/>
      </a:defRPr>
    </a:lvl8pPr>
    <a:lvl9pPr marL="0" marR="0" indent="0" algn="l" defTabSz="914400" rtl="0" fontAlgn="auto" latinLnBrk="0" hangingPunct="0">
      <a:lnSpc>
        <a:spcPts val="21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443728"/>
        </a:solidFill>
        <a:effectLst/>
        <a:uFillTx/>
        <a:latin typeface="Open Sans"/>
        <a:ea typeface="Open Sans"/>
        <a:cs typeface="Open Sans"/>
        <a:sym typeface="Open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" name="Shape 9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7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4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7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8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31520" y="110489"/>
            <a:ext cx="13167361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31520" y="1920239"/>
            <a:ext cx="13167361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lnSpc>
                <a:spcPct val="100000"/>
              </a:lnSpc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Text 0"/>
          <p:cNvSpPr txBox="1"/>
          <p:nvPr/>
        </p:nvSpPr>
        <p:spPr>
          <a:xfrm>
            <a:off x="6280189" y="2365533"/>
            <a:ext cx="7556422" cy="1385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Building Shit University Web Template</a:t>
            </a:r>
          </a:p>
        </p:txBody>
      </p:sp>
      <p:sp>
        <p:nvSpPr>
          <p:cNvPr id="94" name="Text 1"/>
          <p:cNvSpPr txBox="1"/>
          <p:nvPr/>
        </p:nvSpPr>
        <p:spPr>
          <a:xfrm>
            <a:off x="6280189" y="4123253"/>
            <a:ext cx="7556422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/>
            </a:lvl1pPr>
          </a:lstStyle>
          <a:p>
            <a:pPr/>
            <a:r>
              <a:t>Welcome to the WCAP Workshop Final Project by Tofus Wang. We're about to embark on a journey to simplify web design for the g0v community.</a:t>
            </a:r>
          </a:p>
        </p:txBody>
      </p:sp>
      <p:sp>
        <p:nvSpPr>
          <p:cNvPr id="95" name="Shape 2"/>
          <p:cNvSpPr/>
          <p:nvPr/>
        </p:nvSpPr>
        <p:spPr>
          <a:xfrm>
            <a:off x="6280189" y="5484019"/>
            <a:ext cx="362904" cy="362904"/>
          </a:xfrm>
          <a:prstGeom prst="roundRect">
            <a:avLst>
              <a:gd name="adj" fmla="val 50000"/>
            </a:avLst>
          </a:prstGeom>
          <a:ln w="7620">
            <a:solidFill>
              <a:srgbClr val="FFFFFF"/>
            </a:solidFill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96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7809" y="5491638"/>
            <a:ext cx="347665" cy="347664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Text 3"/>
          <p:cNvSpPr txBox="1"/>
          <p:nvPr/>
        </p:nvSpPr>
        <p:spPr>
          <a:xfrm>
            <a:off x="6756440" y="5467112"/>
            <a:ext cx="3040125" cy="379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b="1" sz="2200"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Presenter: Tofus Wang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 0"/>
          <p:cNvSpPr txBox="1"/>
          <p:nvPr/>
        </p:nvSpPr>
        <p:spPr>
          <a:xfrm>
            <a:off x="793790" y="2539960"/>
            <a:ext cx="7215163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The Problem We're Solving</a:t>
            </a:r>
          </a:p>
        </p:txBody>
      </p:sp>
      <p:sp>
        <p:nvSpPr>
          <p:cNvPr id="100" name="Text 1"/>
          <p:cNvSpPr txBox="1"/>
          <p:nvPr/>
        </p:nvSpPr>
        <p:spPr>
          <a:xfrm>
            <a:off x="793789" y="3815715"/>
            <a:ext cx="1922253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The Challenge</a:t>
            </a:r>
          </a:p>
        </p:txBody>
      </p:sp>
      <p:sp>
        <p:nvSpPr>
          <p:cNvPr id="101" name="Text 2"/>
          <p:cNvSpPr txBox="1"/>
          <p:nvPr/>
        </p:nvSpPr>
        <p:spPr>
          <a:xfrm>
            <a:off x="793789" y="4396859"/>
            <a:ext cx="6244711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/>
            </a:lvl1pPr>
          </a:lstStyle>
          <a:p>
            <a:pPr/>
            <a:r>
              <a:t>Many g0v community members lack basic coding skills. They struggle to create webpages, unsure about essential elements.</a:t>
            </a:r>
          </a:p>
        </p:txBody>
      </p:sp>
      <p:sp>
        <p:nvSpPr>
          <p:cNvPr id="102" name="Text 3"/>
          <p:cNvSpPr txBox="1"/>
          <p:nvPr/>
        </p:nvSpPr>
        <p:spPr>
          <a:xfrm>
            <a:off x="7599520" y="3815715"/>
            <a:ext cx="1704381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Our Solution</a:t>
            </a:r>
          </a:p>
        </p:txBody>
      </p:sp>
      <p:sp>
        <p:nvSpPr>
          <p:cNvPr id="103" name="Text 4"/>
          <p:cNvSpPr txBox="1"/>
          <p:nvPr/>
        </p:nvSpPr>
        <p:spPr>
          <a:xfrm>
            <a:off x="7599520" y="4396859"/>
            <a:ext cx="6244710" cy="104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/>
            </a:lvl1pPr>
          </a:lstStyle>
          <a:p>
            <a:pPr/>
            <a:r>
              <a:t>We're providing a simple landing page template. It'll help members quickly grasp basic webpage structures, reducing design complexity and costs.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Text 0"/>
          <p:cNvSpPr txBox="1"/>
          <p:nvPr/>
        </p:nvSpPr>
        <p:spPr>
          <a:xfrm>
            <a:off x="6252582" y="1398428"/>
            <a:ext cx="4687989" cy="1385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Design Concept: Keep It Simple</a:t>
            </a:r>
          </a:p>
        </p:txBody>
      </p:sp>
      <p:sp>
        <p:nvSpPr>
          <p:cNvPr id="107" name="Shape 1"/>
          <p:cNvSpPr/>
          <p:nvPr/>
        </p:nvSpPr>
        <p:spPr>
          <a:xfrm>
            <a:off x="6280189" y="3309580"/>
            <a:ext cx="396836" cy="396836"/>
          </a:xfrm>
          <a:prstGeom prst="roundRect">
            <a:avLst>
              <a:gd name="adj" fmla="val 24007"/>
            </a:avLst>
          </a:prstGeom>
          <a:solidFill>
            <a:srgbClr val="EBE2E0"/>
          </a:solidFill>
          <a:ln w="7620">
            <a:solidFill>
              <a:srgbClr val="D1C8C6"/>
            </a:solidFill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08" name="Text 2"/>
          <p:cNvSpPr txBox="1"/>
          <p:nvPr/>
        </p:nvSpPr>
        <p:spPr>
          <a:xfrm>
            <a:off x="6903839" y="3309580"/>
            <a:ext cx="2077232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Intuitive Layout</a:t>
            </a:r>
          </a:p>
        </p:txBody>
      </p:sp>
      <p:sp>
        <p:nvSpPr>
          <p:cNvPr id="109" name="Text 3"/>
          <p:cNvSpPr txBox="1"/>
          <p:nvPr/>
        </p:nvSpPr>
        <p:spPr>
          <a:xfrm>
            <a:off x="6903839" y="3799999"/>
            <a:ext cx="3041214" cy="104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/>
            </a:lvl1pPr>
          </a:lstStyle>
          <a:p>
            <a:pPr/>
            <a:r>
              <a:t>Focus on essential elements: header, content sections, and CTA.</a:t>
            </a:r>
          </a:p>
        </p:txBody>
      </p:sp>
      <p:sp>
        <p:nvSpPr>
          <p:cNvPr id="110" name="Shape 4"/>
          <p:cNvSpPr/>
          <p:nvPr/>
        </p:nvSpPr>
        <p:spPr>
          <a:xfrm>
            <a:off x="10171866" y="3309580"/>
            <a:ext cx="396836" cy="396836"/>
          </a:xfrm>
          <a:prstGeom prst="roundRect">
            <a:avLst>
              <a:gd name="adj" fmla="val 24007"/>
            </a:avLst>
          </a:prstGeom>
          <a:solidFill>
            <a:srgbClr val="EBE2E0"/>
          </a:solidFill>
          <a:ln w="7620">
            <a:solidFill>
              <a:srgbClr val="D1C8C6"/>
            </a:solidFill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11" name="Text 5"/>
          <p:cNvSpPr txBox="1"/>
          <p:nvPr/>
        </p:nvSpPr>
        <p:spPr>
          <a:xfrm>
            <a:off x="10795516" y="3309580"/>
            <a:ext cx="2031257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Clear Structure</a:t>
            </a:r>
          </a:p>
        </p:txBody>
      </p:sp>
      <p:sp>
        <p:nvSpPr>
          <p:cNvPr id="112" name="Text 6"/>
          <p:cNvSpPr txBox="1"/>
          <p:nvPr/>
        </p:nvSpPr>
        <p:spPr>
          <a:xfrm>
            <a:off x="10795516" y="3799999"/>
            <a:ext cx="3041214" cy="104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/>
            </a:lvl1pPr>
          </a:lstStyle>
          <a:p>
            <a:pPr/>
            <a:r>
              <a:t>Logical flow from top to bottom, guiding users through information.</a:t>
            </a:r>
          </a:p>
        </p:txBody>
      </p:sp>
      <p:sp>
        <p:nvSpPr>
          <p:cNvPr id="113" name="Shape 7"/>
          <p:cNvSpPr/>
          <p:nvPr/>
        </p:nvSpPr>
        <p:spPr>
          <a:xfrm>
            <a:off x="6280189" y="5370671"/>
            <a:ext cx="396836" cy="396836"/>
          </a:xfrm>
          <a:prstGeom prst="roundRect">
            <a:avLst>
              <a:gd name="adj" fmla="val 24007"/>
            </a:avLst>
          </a:prstGeom>
          <a:solidFill>
            <a:srgbClr val="EBE2E0"/>
          </a:solidFill>
          <a:ln w="7620">
            <a:solidFill>
              <a:srgbClr val="D1C8C6"/>
            </a:solidFill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14" name="Text 8"/>
          <p:cNvSpPr txBox="1"/>
          <p:nvPr/>
        </p:nvSpPr>
        <p:spPr>
          <a:xfrm>
            <a:off x="6903839" y="5370671"/>
            <a:ext cx="2750220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Minimalist Approach</a:t>
            </a:r>
          </a:p>
        </p:txBody>
      </p:sp>
      <p:sp>
        <p:nvSpPr>
          <p:cNvPr id="115" name="Text 9"/>
          <p:cNvSpPr txBox="1"/>
          <p:nvPr/>
        </p:nvSpPr>
        <p:spPr>
          <a:xfrm>
            <a:off x="6903839" y="5861089"/>
            <a:ext cx="5324916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/>
            </a:lvl1pPr>
          </a:lstStyle>
          <a:p>
            <a:pPr/>
            <a:r>
              <a:t>Clean design without unnecessary clutter or complexity.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ext 0"/>
          <p:cNvSpPr txBox="1"/>
          <p:nvPr/>
        </p:nvSpPr>
        <p:spPr>
          <a:xfrm>
            <a:off x="793790" y="1058584"/>
            <a:ext cx="6763544" cy="663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36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Website Preview: Key Sections</a:t>
            </a:r>
          </a:p>
        </p:txBody>
      </p:sp>
      <p:pic>
        <p:nvPicPr>
          <p:cNvPr id="119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790" y="2107525"/>
            <a:ext cx="566977" cy="566977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Text 1"/>
          <p:cNvSpPr txBox="1"/>
          <p:nvPr/>
        </p:nvSpPr>
        <p:spPr>
          <a:xfrm>
            <a:off x="793789" y="2901314"/>
            <a:ext cx="960042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Header</a:t>
            </a:r>
          </a:p>
        </p:txBody>
      </p:sp>
      <p:sp>
        <p:nvSpPr>
          <p:cNvPr id="121" name="Text 2"/>
          <p:cNvSpPr txBox="1"/>
          <p:nvPr/>
        </p:nvSpPr>
        <p:spPr>
          <a:xfrm>
            <a:off x="793789" y="3391732"/>
            <a:ext cx="3608072" cy="104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/>
            </a:lvl1pPr>
          </a:lstStyle>
          <a:p>
            <a:pPr/>
            <a:r>
              <a:t>Eye-catching site title and concise tagline to grab attention. With playful video created with Sora</a:t>
            </a:r>
          </a:p>
        </p:txBody>
      </p:sp>
      <p:pic>
        <p:nvPicPr>
          <p:cNvPr id="122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42021" y="2107525"/>
            <a:ext cx="566977" cy="56697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ext 3"/>
          <p:cNvSpPr txBox="1"/>
          <p:nvPr/>
        </p:nvSpPr>
        <p:spPr>
          <a:xfrm>
            <a:off x="4742020" y="2901314"/>
            <a:ext cx="2310112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Content Sections</a:t>
            </a:r>
          </a:p>
        </p:txBody>
      </p:sp>
      <p:sp>
        <p:nvSpPr>
          <p:cNvPr id="124" name="Text 4"/>
          <p:cNvSpPr txBox="1"/>
          <p:nvPr/>
        </p:nvSpPr>
        <p:spPr>
          <a:xfrm>
            <a:off x="4742020" y="3391732"/>
            <a:ext cx="3608191" cy="104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/>
            </a:lvl1pPr>
          </a:lstStyle>
          <a:p>
            <a:pPr/>
            <a:r>
              <a:t>About, features, and resources presented in a clear, scannable format.</a:t>
            </a:r>
          </a:p>
        </p:txBody>
      </p:sp>
      <p:pic>
        <p:nvPicPr>
          <p:cNvPr id="125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3790" y="5160883"/>
            <a:ext cx="566977" cy="566977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Text 5"/>
          <p:cNvSpPr txBox="1"/>
          <p:nvPr/>
        </p:nvSpPr>
        <p:spPr>
          <a:xfrm>
            <a:off x="793789" y="5954672"/>
            <a:ext cx="566317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CTA</a:t>
            </a:r>
          </a:p>
        </p:txBody>
      </p:sp>
      <p:sp>
        <p:nvSpPr>
          <p:cNvPr id="127" name="Text 6"/>
          <p:cNvSpPr txBox="1"/>
          <p:nvPr/>
        </p:nvSpPr>
        <p:spPr>
          <a:xfrm>
            <a:off x="793789" y="6445091"/>
            <a:ext cx="3608072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/>
            </a:lvl1pPr>
          </a:lstStyle>
          <a:p>
            <a:pPr/>
            <a:r>
              <a:t>Prominent call-to-action buttons guiding user engagement.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Text 0"/>
          <p:cNvSpPr txBox="1"/>
          <p:nvPr/>
        </p:nvSpPr>
        <p:spPr>
          <a:xfrm>
            <a:off x="6280190" y="1428868"/>
            <a:ext cx="6041133" cy="663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36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Highlights and Applications</a:t>
            </a:r>
          </a:p>
        </p:txBody>
      </p:sp>
      <p:sp>
        <p:nvSpPr>
          <p:cNvPr id="131" name="Shape 1"/>
          <p:cNvSpPr/>
          <p:nvPr/>
        </p:nvSpPr>
        <p:spPr>
          <a:xfrm>
            <a:off x="6280189" y="2477809"/>
            <a:ext cx="3664865" cy="2047995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32" name="Text 2"/>
          <p:cNvSpPr txBox="1"/>
          <p:nvPr/>
        </p:nvSpPr>
        <p:spPr>
          <a:xfrm>
            <a:off x="6514624" y="2712243"/>
            <a:ext cx="2590193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Responsive Design</a:t>
            </a:r>
          </a:p>
        </p:txBody>
      </p:sp>
      <p:sp>
        <p:nvSpPr>
          <p:cNvPr id="133" name="Text 3"/>
          <p:cNvSpPr txBox="1"/>
          <p:nvPr/>
        </p:nvSpPr>
        <p:spPr>
          <a:xfrm>
            <a:off x="6514624" y="3202662"/>
            <a:ext cx="3195996" cy="104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/>
            </a:lvl1pPr>
          </a:lstStyle>
          <a:p>
            <a:pPr/>
            <a:r>
              <a:t>Adapts seamlessly to different screen sizes, from mobile to desktop.</a:t>
            </a:r>
          </a:p>
        </p:txBody>
      </p:sp>
      <p:sp>
        <p:nvSpPr>
          <p:cNvPr id="134" name="Shape 4"/>
          <p:cNvSpPr/>
          <p:nvPr/>
        </p:nvSpPr>
        <p:spPr>
          <a:xfrm>
            <a:off x="10171866" y="2477809"/>
            <a:ext cx="3664864" cy="2047995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35" name="Text 5"/>
          <p:cNvSpPr txBox="1"/>
          <p:nvPr/>
        </p:nvSpPr>
        <p:spPr>
          <a:xfrm>
            <a:off x="10406301" y="2712243"/>
            <a:ext cx="2031257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Clear Structure</a:t>
            </a:r>
          </a:p>
        </p:txBody>
      </p:sp>
      <p:sp>
        <p:nvSpPr>
          <p:cNvPr id="136" name="Text 6"/>
          <p:cNvSpPr txBox="1"/>
          <p:nvPr/>
        </p:nvSpPr>
        <p:spPr>
          <a:xfrm>
            <a:off x="10406301" y="3202662"/>
            <a:ext cx="3195996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/>
            </a:lvl1pPr>
          </a:lstStyle>
          <a:p>
            <a:pPr/>
            <a:r>
              <a:t>Intuitive layout that guides users through content effortlessly.</a:t>
            </a:r>
          </a:p>
        </p:txBody>
      </p:sp>
      <p:sp>
        <p:nvSpPr>
          <p:cNvPr id="137" name="Shape 7"/>
          <p:cNvSpPr/>
          <p:nvPr/>
        </p:nvSpPr>
        <p:spPr>
          <a:xfrm>
            <a:off x="6280189" y="4752618"/>
            <a:ext cx="3664865" cy="2047995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38" name="Text 8"/>
          <p:cNvSpPr txBox="1"/>
          <p:nvPr/>
        </p:nvSpPr>
        <p:spPr>
          <a:xfrm>
            <a:off x="6514624" y="4987052"/>
            <a:ext cx="3288147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Open-Source Integration</a:t>
            </a:r>
          </a:p>
        </p:txBody>
      </p:sp>
      <p:sp>
        <p:nvSpPr>
          <p:cNvPr id="139" name="Text 9"/>
          <p:cNvSpPr txBox="1"/>
          <p:nvPr/>
        </p:nvSpPr>
        <p:spPr>
          <a:xfrm>
            <a:off x="6514624" y="5477469"/>
            <a:ext cx="3195996" cy="104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/>
            </a:lvl1pPr>
          </a:lstStyle>
          <a:p>
            <a:pPr/>
            <a:r>
              <a:t>Incorporates g0v-inspired resources for community alignment.</a:t>
            </a:r>
          </a:p>
        </p:txBody>
      </p:sp>
      <p:sp>
        <p:nvSpPr>
          <p:cNvPr id="140" name="Shape 10"/>
          <p:cNvSpPr/>
          <p:nvPr/>
        </p:nvSpPr>
        <p:spPr>
          <a:xfrm>
            <a:off x="10171866" y="4752618"/>
            <a:ext cx="3664864" cy="2047995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1" name="Text 11"/>
          <p:cNvSpPr txBox="1"/>
          <p:nvPr/>
        </p:nvSpPr>
        <p:spPr>
          <a:xfrm>
            <a:off x="10406301" y="4987052"/>
            <a:ext cx="1752539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Versatile Use</a:t>
            </a:r>
          </a:p>
        </p:txBody>
      </p:sp>
      <p:sp>
        <p:nvSpPr>
          <p:cNvPr id="142" name="Text 12"/>
          <p:cNvSpPr txBox="1"/>
          <p:nvPr/>
        </p:nvSpPr>
        <p:spPr>
          <a:xfrm>
            <a:off x="10406301" y="5477469"/>
            <a:ext cx="3195996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/>
            </a:lvl1pPr>
          </a:lstStyle>
          <a:p>
            <a:pPr/>
            <a:r>
              <a:t>Perfect for personal sites, event pages, and project showcases.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211324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Text 0"/>
          <p:cNvSpPr txBox="1"/>
          <p:nvPr/>
        </p:nvSpPr>
        <p:spPr>
          <a:xfrm>
            <a:off x="591621" y="2579489"/>
            <a:ext cx="6393744" cy="512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100"/>
              </a:lnSpc>
              <a:defRPr b="1" sz="33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Future Improvements and Plans</a:t>
            </a:r>
          </a:p>
        </p:txBody>
      </p:sp>
      <p:sp>
        <p:nvSpPr>
          <p:cNvPr id="146" name="Shape 1"/>
          <p:cNvSpPr/>
          <p:nvPr/>
        </p:nvSpPr>
        <p:spPr>
          <a:xfrm>
            <a:off x="833675" y="3361252"/>
            <a:ext cx="22861" cy="4402099"/>
          </a:xfrm>
          <a:prstGeom prst="roundRect">
            <a:avLst>
              <a:gd name="adj" fmla="val 50000"/>
            </a:avLst>
          </a:prstGeom>
          <a:solidFill>
            <a:srgbClr val="D1C8C6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7" name="Shape 2"/>
          <p:cNvSpPr/>
          <p:nvPr/>
        </p:nvSpPr>
        <p:spPr>
          <a:xfrm>
            <a:off x="1012388" y="3730109"/>
            <a:ext cx="591622" cy="22861"/>
          </a:xfrm>
          <a:prstGeom prst="roundRect">
            <a:avLst>
              <a:gd name="adj" fmla="val 50000"/>
            </a:avLst>
          </a:prstGeom>
          <a:solidFill>
            <a:srgbClr val="D1C8C6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8" name="Shape 3"/>
          <p:cNvSpPr/>
          <p:nvPr/>
        </p:nvSpPr>
        <p:spPr>
          <a:xfrm>
            <a:off x="654962" y="3551396"/>
            <a:ext cx="380287" cy="380287"/>
          </a:xfrm>
          <a:prstGeom prst="roundRect">
            <a:avLst>
              <a:gd name="adj" fmla="val 18672"/>
            </a:avLst>
          </a:prstGeom>
          <a:solidFill>
            <a:srgbClr val="EBE2E0"/>
          </a:solidFill>
          <a:ln w="7620">
            <a:solidFill>
              <a:srgbClr val="D1C8C6"/>
            </a:solidFill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9" name="Text 4"/>
          <p:cNvSpPr txBox="1"/>
          <p:nvPr/>
        </p:nvSpPr>
        <p:spPr>
          <a:xfrm>
            <a:off x="771596" y="3614737"/>
            <a:ext cx="146901" cy="248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1900"/>
              </a:lnSpc>
              <a:defRPr b="1" sz="19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50" name="Text 5"/>
          <p:cNvSpPr txBox="1"/>
          <p:nvPr/>
        </p:nvSpPr>
        <p:spPr>
          <a:xfrm>
            <a:off x="1774864" y="3530203"/>
            <a:ext cx="1917602" cy="249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b="1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Template Variations</a:t>
            </a:r>
          </a:p>
        </p:txBody>
      </p:sp>
      <p:sp>
        <p:nvSpPr>
          <p:cNvPr id="151" name="Text 6"/>
          <p:cNvSpPr txBox="1"/>
          <p:nvPr/>
        </p:nvSpPr>
        <p:spPr>
          <a:xfrm>
            <a:off x="1774864" y="3895606"/>
            <a:ext cx="4628556" cy="26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Create diverse styles to suit different project needs.</a:t>
            </a:r>
          </a:p>
        </p:txBody>
      </p:sp>
      <p:sp>
        <p:nvSpPr>
          <p:cNvPr id="152" name="Shape 7"/>
          <p:cNvSpPr/>
          <p:nvPr/>
        </p:nvSpPr>
        <p:spPr>
          <a:xfrm>
            <a:off x="1012388" y="4872871"/>
            <a:ext cx="591622" cy="22861"/>
          </a:xfrm>
          <a:prstGeom prst="roundRect">
            <a:avLst>
              <a:gd name="adj" fmla="val 50000"/>
            </a:avLst>
          </a:prstGeom>
          <a:solidFill>
            <a:srgbClr val="D1C8C6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53" name="Shape 8"/>
          <p:cNvSpPr/>
          <p:nvPr/>
        </p:nvSpPr>
        <p:spPr>
          <a:xfrm>
            <a:off x="654962" y="4694158"/>
            <a:ext cx="380287" cy="380287"/>
          </a:xfrm>
          <a:prstGeom prst="roundRect">
            <a:avLst>
              <a:gd name="adj" fmla="val 18672"/>
            </a:avLst>
          </a:prstGeom>
          <a:solidFill>
            <a:srgbClr val="EBE2E0"/>
          </a:solidFill>
          <a:ln w="7620">
            <a:solidFill>
              <a:srgbClr val="D1C8C6"/>
            </a:solidFill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54" name="Text 9"/>
          <p:cNvSpPr txBox="1"/>
          <p:nvPr/>
        </p:nvSpPr>
        <p:spPr>
          <a:xfrm>
            <a:off x="771656" y="4757499"/>
            <a:ext cx="146900" cy="248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1900"/>
              </a:lnSpc>
              <a:defRPr b="1" sz="19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55" name="Text 10"/>
          <p:cNvSpPr txBox="1"/>
          <p:nvPr/>
        </p:nvSpPr>
        <p:spPr>
          <a:xfrm>
            <a:off x="1774864" y="4672965"/>
            <a:ext cx="2439989" cy="249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b="1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Enhanced Customization</a:t>
            </a:r>
          </a:p>
        </p:txBody>
      </p:sp>
      <p:sp>
        <p:nvSpPr>
          <p:cNvPr id="156" name="Text 11"/>
          <p:cNvSpPr txBox="1"/>
          <p:nvPr/>
        </p:nvSpPr>
        <p:spPr>
          <a:xfrm>
            <a:off x="1774864" y="5038368"/>
            <a:ext cx="5166818" cy="26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Offer more options for personalization without complexity.</a:t>
            </a:r>
          </a:p>
        </p:txBody>
      </p:sp>
      <p:sp>
        <p:nvSpPr>
          <p:cNvPr id="157" name="Shape 12"/>
          <p:cNvSpPr/>
          <p:nvPr/>
        </p:nvSpPr>
        <p:spPr>
          <a:xfrm>
            <a:off x="1012388" y="6015632"/>
            <a:ext cx="591622" cy="22861"/>
          </a:xfrm>
          <a:prstGeom prst="roundRect">
            <a:avLst>
              <a:gd name="adj" fmla="val 50000"/>
            </a:avLst>
          </a:prstGeom>
          <a:solidFill>
            <a:srgbClr val="D1C8C6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58" name="Shape 13"/>
          <p:cNvSpPr/>
          <p:nvPr/>
        </p:nvSpPr>
        <p:spPr>
          <a:xfrm>
            <a:off x="654962" y="5836920"/>
            <a:ext cx="380287" cy="380287"/>
          </a:xfrm>
          <a:prstGeom prst="roundRect">
            <a:avLst>
              <a:gd name="adj" fmla="val 18672"/>
            </a:avLst>
          </a:prstGeom>
          <a:solidFill>
            <a:srgbClr val="EBE2E0"/>
          </a:solidFill>
          <a:ln w="7620">
            <a:solidFill>
              <a:srgbClr val="D1C8C6"/>
            </a:solidFill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59" name="Text 14"/>
          <p:cNvSpPr txBox="1"/>
          <p:nvPr/>
        </p:nvSpPr>
        <p:spPr>
          <a:xfrm>
            <a:off x="771655" y="5900261"/>
            <a:ext cx="146901" cy="248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1900"/>
              </a:lnSpc>
              <a:defRPr b="1" sz="19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60" name="Text 15"/>
          <p:cNvSpPr txBox="1"/>
          <p:nvPr/>
        </p:nvSpPr>
        <p:spPr>
          <a:xfrm>
            <a:off x="1774864" y="5815727"/>
            <a:ext cx="1887241" cy="249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b="1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Accessibility Boost</a:t>
            </a:r>
          </a:p>
        </p:txBody>
      </p:sp>
      <p:sp>
        <p:nvSpPr>
          <p:cNvPr id="161" name="Text 16"/>
          <p:cNvSpPr txBox="1"/>
          <p:nvPr/>
        </p:nvSpPr>
        <p:spPr>
          <a:xfrm>
            <a:off x="1774864" y="6181130"/>
            <a:ext cx="5298679" cy="26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Ensure the template is usable by all, regardless of abilities.</a:t>
            </a:r>
          </a:p>
        </p:txBody>
      </p:sp>
      <p:sp>
        <p:nvSpPr>
          <p:cNvPr id="162" name="Shape 17"/>
          <p:cNvSpPr/>
          <p:nvPr/>
        </p:nvSpPr>
        <p:spPr>
          <a:xfrm>
            <a:off x="1012388" y="7158394"/>
            <a:ext cx="591622" cy="22861"/>
          </a:xfrm>
          <a:prstGeom prst="roundRect">
            <a:avLst>
              <a:gd name="adj" fmla="val 50000"/>
            </a:avLst>
          </a:prstGeom>
          <a:solidFill>
            <a:srgbClr val="D1C8C6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63" name="Shape 18"/>
          <p:cNvSpPr/>
          <p:nvPr/>
        </p:nvSpPr>
        <p:spPr>
          <a:xfrm>
            <a:off x="654962" y="6979681"/>
            <a:ext cx="380287" cy="380287"/>
          </a:xfrm>
          <a:prstGeom prst="roundRect">
            <a:avLst>
              <a:gd name="adj" fmla="val 18672"/>
            </a:avLst>
          </a:prstGeom>
          <a:solidFill>
            <a:srgbClr val="EBE2E0"/>
          </a:solidFill>
          <a:ln w="7620">
            <a:solidFill>
              <a:srgbClr val="D1C8C6"/>
            </a:solidFill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64" name="Text 19"/>
          <p:cNvSpPr txBox="1"/>
          <p:nvPr/>
        </p:nvSpPr>
        <p:spPr>
          <a:xfrm>
            <a:off x="771656" y="7043022"/>
            <a:ext cx="146900" cy="248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1900"/>
              </a:lnSpc>
              <a:defRPr b="1" sz="19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65" name="Text 20"/>
          <p:cNvSpPr txBox="1"/>
          <p:nvPr/>
        </p:nvSpPr>
        <p:spPr>
          <a:xfrm>
            <a:off x="1774864" y="6958489"/>
            <a:ext cx="2070796" cy="249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b="1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Community Adoption</a:t>
            </a:r>
          </a:p>
        </p:txBody>
      </p:sp>
      <p:sp>
        <p:nvSpPr>
          <p:cNvPr id="166" name="Text 21"/>
          <p:cNvSpPr txBox="1"/>
          <p:nvPr/>
        </p:nvSpPr>
        <p:spPr>
          <a:xfrm>
            <a:off x="1774864" y="7323891"/>
            <a:ext cx="9838533" cy="26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Promote template use across various g0v projects. Especially projects that lack of assistance from engineers.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 0"/>
          <p:cNvSpPr txBox="1"/>
          <p:nvPr/>
        </p:nvSpPr>
        <p:spPr>
          <a:xfrm>
            <a:off x="762458" y="805762"/>
            <a:ext cx="6583835" cy="663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36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Reflections on WCAP Training</a:t>
            </a:r>
          </a:p>
        </p:txBody>
      </p:sp>
      <p:pic>
        <p:nvPicPr>
          <p:cNvPr id="16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8348" y="2134553"/>
            <a:ext cx="2152056" cy="1669852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Text 1"/>
          <p:cNvSpPr txBox="1"/>
          <p:nvPr/>
        </p:nvSpPr>
        <p:spPr>
          <a:xfrm>
            <a:off x="3970330" y="2959179"/>
            <a:ext cx="168090" cy="419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3500"/>
              </a:lnSpc>
              <a:defRPr b="1" sz="22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71" name="Text 2"/>
          <p:cNvSpPr txBox="1"/>
          <p:nvPr/>
        </p:nvSpPr>
        <p:spPr>
          <a:xfrm>
            <a:off x="5357217" y="2542818"/>
            <a:ext cx="2527573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Community Impact</a:t>
            </a:r>
          </a:p>
        </p:txBody>
      </p:sp>
      <p:sp>
        <p:nvSpPr>
          <p:cNvPr id="172" name="Text 3"/>
          <p:cNvSpPr txBox="1"/>
          <p:nvPr/>
        </p:nvSpPr>
        <p:spPr>
          <a:xfrm>
            <a:off x="5357217" y="3033235"/>
            <a:ext cx="6768958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/>
            </a:lvl1pPr>
          </a:lstStyle>
          <a:p>
            <a:pPr/>
            <a:r>
              <a:t>Helping g0v members lower costs for building informational webpages.</a:t>
            </a:r>
          </a:p>
        </p:txBody>
      </p:sp>
      <p:sp>
        <p:nvSpPr>
          <p:cNvPr id="173" name="Shape 4"/>
          <p:cNvSpPr/>
          <p:nvPr/>
        </p:nvSpPr>
        <p:spPr>
          <a:xfrm>
            <a:off x="5187077" y="3817501"/>
            <a:ext cx="8592861" cy="15241"/>
          </a:xfrm>
          <a:prstGeom prst="roundRect">
            <a:avLst>
              <a:gd name="adj" fmla="val 50000"/>
            </a:avLst>
          </a:prstGeom>
          <a:solidFill>
            <a:srgbClr val="D1C8C6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74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2380" y="3861077"/>
            <a:ext cx="4304110" cy="1669853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Text 5"/>
          <p:cNvSpPr txBox="1"/>
          <p:nvPr/>
        </p:nvSpPr>
        <p:spPr>
          <a:xfrm>
            <a:off x="3970271" y="4469248"/>
            <a:ext cx="168090" cy="41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3500"/>
              </a:lnSpc>
              <a:defRPr b="1" sz="22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76" name="Text 6"/>
          <p:cNvSpPr txBox="1"/>
          <p:nvPr/>
        </p:nvSpPr>
        <p:spPr>
          <a:xfrm>
            <a:off x="6433303" y="4087891"/>
            <a:ext cx="1767410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Skills Gained</a:t>
            </a:r>
          </a:p>
        </p:txBody>
      </p:sp>
      <p:sp>
        <p:nvSpPr>
          <p:cNvPr id="177" name="Text 7"/>
          <p:cNvSpPr txBox="1"/>
          <p:nvPr/>
        </p:nvSpPr>
        <p:spPr>
          <a:xfrm>
            <a:off x="6433303" y="4578310"/>
            <a:ext cx="7176493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/>
            </a:lvl1pPr>
          </a:lstStyle>
          <a:p>
            <a:pPr/>
            <a:r>
              <a:t>Understanding core website structures and making confident design decisions.</a:t>
            </a:r>
          </a:p>
        </p:txBody>
      </p:sp>
      <p:sp>
        <p:nvSpPr>
          <p:cNvPr id="178" name="Shape 8"/>
          <p:cNvSpPr/>
          <p:nvPr/>
        </p:nvSpPr>
        <p:spPr>
          <a:xfrm>
            <a:off x="6263163" y="5544025"/>
            <a:ext cx="7516774" cy="15241"/>
          </a:xfrm>
          <a:prstGeom prst="roundRect">
            <a:avLst>
              <a:gd name="adj" fmla="val 50000"/>
            </a:avLst>
          </a:prstGeom>
          <a:solidFill>
            <a:srgbClr val="D1C8C6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79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6294" y="5587603"/>
            <a:ext cx="6456165" cy="1669853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Text 9"/>
          <p:cNvSpPr txBox="1"/>
          <p:nvPr/>
        </p:nvSpPr>
        <p:spPr>
          <a:xfrm>
            <a:off x="3970212" y="6195774"/>
            <a:ext cx="168090" cy="419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3500"/>
              </a:lnSpc>
              <a:defRPr b="1" sz="22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81" name="Text 10"/>
          <p:cNvSpPr txBox="1"/>
          <p:nvPr/>
        </p:nvSpPr>
        <p:spPr>
          <a:xfrm>
            <a:off x="7509271" y="5814417"/>
            <a:ext cx="2231803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Foundation Built</a:t>
            </a:r>
          </a:p>
        </p:txBody>
      </p:sp>
      <p:sp>
        <p:nvSpPr>
          <p:cNvPr id="182" name="Text 11"/>
          <p:cNvSpPr txBox="1"/>
          <p:nvPr/>
        </p:nvSpPr>
        <p:spPr>
          <a:xfrm>
            <a:off x="7509271" y="6304836"/>
            <a:ext cx="6100525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/>
            </a:lvl1pPr>
          </a:lstStyle>
          <a:p>
            <a:pPr/>
            <a:r>
              <a:t>Reduced reliance on complex frameworks, focus on essentials.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ext 0"/>
          <p:cNvSpPr txBox="1"/>
          <p:nvPr/>
        </p:nvSpPr>
        <p:spPr>
          <a:xfrm>
            <a:off x="6280189" y="868561"/>
            <a:ext cx="5737747" cy="663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36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Thank You and Next Steps</a:t>
            </a:r>
          </a:p>
        </p:txBody>
      </p:sp>
      <p:pic>
        <p:nvPicPr>
          <p:cNvPr id="186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0189" y="1917501"/>
            <a:ext cx="1134071" cy="1814515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Text 1"/>
          <p:cNvSpPr txBox="1"/>
          <p:nvPr/>
        </p:nvSpPr>
        <p:spPr>
          <a:xfrm>
            <a:off x="7754421" y="2144316"/>
            <a:ext cx="819524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Adopt</a:t>
            </a:r>
          </a:p>
        </p:txBody>
      </p:sp>
      <p:sp>
        <p:nvSpPr>
          <p:cNvPr id="188" name="Text 2"/>
          <p:cNvSpPr txBox="1"/>
          <p:nvPr/>
        </p:nvSpPr>
        <p:spPr>
          <a:xfrm>
            <a:off x="7754421" y="2634733"/>
            <a:ext cx="3996942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/>
            </a:lvl1pPr>
          </a:lstStyle>
          <a:p>
            <a:pPr/>
            <a:r>
              <a:t>Use the template in your next g0v project.</a:t>
            </a:r>
          </a:p>
        </p:txBody>
      </p:sp>
      <p:pic>
        <p:nvPicPr>
          <p:cNvPr id="189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80189" y="3732014"/>
            <a:ext cx="1134071" cy="181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ext 3"/>
          <p:cNvSpPr txBox="1"/>
          <p:nvPr/>
        </p:nvSpPr>
        <p:spPr>
          <a:xfrm>
            <a:off x="7754421" y="3958828"/>
            <a:ext cx="1301652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Feedback</a:t>
            </a:r>
          </a:p>
        </p:txBody>
      </p:sp>
      <p:sp>
        <p:nvSpPr>
          <p:cNvPr id="191" name="Text 4"/>
          <p:cNvSpPr txBox="1"/>
          <p:nvPr/>
        </p:nvSpPr>
        <p:spPr>
          <a:xfrm>
            <a:off x="7754421" y="4449247"/>
            <a:ext cx="5029214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/>
            </a:lvl1pPr>
          </a:lstStyle>
          <a:p>
            <a:pPr/>
            <a:r>
              <a:t>Share your experience to help improve the template.</a:t>
            </a:r>
          </a:p>
        </p:txBody>
      </p:sp>
      <p:pic>
        <p:nvPicPr>
          <p:cNvPr id="192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80189" y="5546526"/>
            <a:ext cx="1134071" cy="1814515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Text 5"/>
          <p:cNvSpPr txBox="1"/>
          <p:nvPr/>
        </p:nvSpPr>
        <p:spPr>
          <a:xfrm>
            <a:off x="7754421" y="5773341"/>
            <a:ext cx="959906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latin typeface="Crimson Pro Bold"/>
                <a:ea typeface="Crimson Pro Bold"/>
                <a:cs typeface="Crimson Pro Bold"/>
                <a:sym typeface="Crimson Pro Bold"/>
              </a:defRPr>
            </a:lvl1pPr>
          </a:lstStyle>
          <a:p>
            <a:pPr/>
            <a:r>
              <a:t>Spread</a:t>
            </a:r>
          </a:p>
        </p:txBody>
      </p:sp>
      <p:sp>
        <p:nvSpPr>
          <p:cNvPr id="194" name="Text 6"/>
          <p:cNvSpPr txBox="1"/>
          <p:nvPr/>
        </p:nvSpPr>
        <p:spPr>
          <a:xfrm>
            <a:off x="7754421" y="6263759"/>
            <a:ext cx="6082191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/>
            </a:lvl1pPr>
          </a:lstStyle>
          <a:p>
            <a:pPr/>
            <a:r>
              <a:t>Encourage others to try the Building Shit University Web Template.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443728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ts val="21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443728"/>
            </a:solidFill>
            <a:effectLst/>
            <a:uFillTx/>
            <a:latin typeface="Open Sans"/>
            <a:ea typeface="Open Sans"/>
            <a:cs typeface="Open San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ts val="21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443728"/>
            </a:solidFill>
            <a:effectLst/>
            <a:uFillTx/>
            <a:latin typeface="Open Sans"/>
            <a:ea typeface="Open Sans"/>
            <a:cs typeface="Open San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